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6"/>
  </p:notesMasterIdLst>
  <p:handoutMasterIdLst>
    <p:handoutMasterId r:id="rId47"/>
  </p:handoutMasterIdLst>
  <p:sldIdLst>
    <p:sldId id="256" r:id="rId2"/>
    <p:sldId id="257" r:id="rId3"/>
    <p:sldId id="258" r:id="rId4"/>
    <p:sldId id="303" r:id="rId5"/>
    <p:sldId id="301" r:id="rId6"/>
    <p:sldId id="302" r:id="rId7"/>
    <p:sldId id="261" r:id="rId8"/>
    <p:sldId id="259" r:id="rId9"/>
    <p:sldId id="260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7" r:id="rId43"/>
    <p:sldId id="298" r:id="rId44"/>
    <p:sldId id="299" r:id="rId4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6294"/>
    <a:srgbClr val="2B4C73"/>
    <a:srgbClr val="8DC7FB"/>
    <a:srgbClr val="0476DE"/>
    <a:srgbClr val="D27800"/>
    <a:srgbClr val="9BCFFD"/>
    <a:srgbClr val="C8E4FD"/>
    <a:srgbClr val="FFB95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52" autoAdjust="0"/>
    <p:restoredTop sz="94660"/>
  </p:normalViewPr>
  <p:slideViewPr>
    <p:cSldViewPr>
      <p:cViewPr varScale="1">
        <p:scale>
          <a:sx n="79" d="100"/>
          <a:sy n="79" d="100"/>
        </p:scale>
        <p:origin x="-7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490" y="-8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D5EA0B2-2F13-4B2F-B66C-151FFE5DA173}" type="datetimeFigureOut">
              <a:rPr lang="en-US"/>
              <a:pPr>
                <a:defRPr/>
              </a:pPr>
              <a:t>4/18/2012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2E4F5FF-36F9-4572-9F96-7DAC79A49A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rebuchet MS" pitchFamily="34" charset="0"/>
              </a:defRPr>
            </a:lvl1pPr>
          </a:lstStyle>
          <a:p>
            <a:endParaRPr lang="en-US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rebuchet MS" pitchFamily="34" charset="0"/>
              </a:defRPr>
            </a:lvl1pPr>
          </a:lstStyle>
          <a:p>
            <a:fld id="{A5F9BF77-4CB7-4464-97E3-22196EE1BF13}" type="datetimeFigureOut">
              <a:rPr lang="en-US"/>
              <a:pPr/>
              <a:t>4/18/2012</a:t>
            </a:fld>
            <a:endParaRPr lang="en-US"/>
          </a:p>
        </p:txBody>
      </p:sp>
      <p:sp>
        <p:nvSpPr>
          <p:cNvPr id="6758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75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rebuchet MS" pitchFamily="34" charset="0"/>
              </a:defRPr>
            </a:lvl1pPr>
          </a:lstStyle>
          <a:p>
            <a:endParaRPr lang="en-US"/>
          </a:p>
        </p:txBody>
      </p:sp>
      <p:sp>
        <p:nvSpPr>
          <p:cNvPr id="675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rebuchet MS" pitchFamily="34" charset="0"/>
              </a:defRPr>
            </a:lvl1pPr>
          </a:lstStyle>
          <a:p>
            <a:fld id="{DDF69E71-090F-40F6-B1BC-3024432AED2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Tit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 userDrawn="1"/>
        </p:nvSpPr>
        <p:spPr>
          <a:xfrm>
            <a:off x="23813" y="4495800"/>
            <a:ext cx="9080500" cy="1447800"/>
          </a:xfrm>
          <a:prstGeom prst="rect">
            <a:avLst/>
          </a:prstGeom>
          <a:solidFill>
            <a:srgbClr val="386294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Oval 16"/>
          <p:cNvSpPr/>
          <p:nvPr userDrawn="1"/>
        </p:nvSpPr>
        <p:spPr>
          <a:xfrm>
            <a:off x="4038600" y="2819400"/>
            <a:ext cx="1447800" cy="1447800"/>
          </a:xfrm>
          <a:prstGeom prst="ellipse">
            <a:avLst/>
          </a:prstGeom>
          <a:blipFill dpi="0" rotWithShape="1">
            <a:blip r:embed="rId2" cstate="print"/>
            <a:srcRect/>
            <a:stretch>
              <a:fillRect l="2000" t="-11000" r="2000" b="-15000"/>
            </a:stretch>
          </a:blip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17"/>
          <p:cNvSpPr/>
          <p:nvPr userDrawn="1"/>
        </p:nvSpPr>
        <p:spPr>
          <a:xfrm>
            <a:off x="5715000" y="2819400"/>
            <a:ext cx="1447800" cy="1447800"/>
          </a:xfrm>
          <a:prstGeom prst="ellipse">
            <a:avLst/>
          </a:prstGeom>
          <a:blipFill dpi="0" rotWithShape="1">
            <a:blip r:embed="rId3" cstate="print"/>
            <a:srcRect/>
            <a:tile tx="-1111250" ty="-31750" sx="40000" sy="40000" flip="none" algn="tl"/>
          </a:blip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8"/>
          <p:cNvSpPr/>
          <p:nvPr userDrawn="1"/>
        </p:nvSpPr>
        <p:spPr>
          <a:xfrm>
            <a:off x="7391400" y="2819400"/>
            <a:ext cx="1447800" cy="1447800"/>
          </a:xfrm>
          <a:prstGeom prst="ellipse">
            <a:avLst/>
          </a:prstGeom>
          <a:blipFill dpi="0" rotWithShape="1">
            <a:blip r:embed="rId4" cstate="print"/>
            <a:srcRect/>
            <a:tile tx="-482600" ty="12700" sx="34000" sy="34000" flip="none" algn="tl"/>
          </a:blip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0" y="4572000"/>
            <a:ext cx="8915400" cy="12954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r">
              <a:buFontTx/>
              <a:buNone/>
              <a:defRPr sz="72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50800" dir="2700000" algn="tl" rotWithShape="0">
                    <a:prstClr val="black">
                      <a:alpha val="7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Vide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854075" y="152400"/>
            <a:ext cx="8258175" cy="12192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extBox 9"/>
          <p:cNvSpPr txBox="1"/>
          <p:nvPr userDrawn="1"/>
        </p:nvSpPr>
        <p:spPr>
          <a:xfrm>
            <a:off x="1905000" y="6324600"/>
            <a:ext cx="6096000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(click above to play)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28600"/>
            <a:ext cx="7086600" cy="10668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4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0"/>
          </p:nvPr>
        </p:nvSpPr>
        <p:spPr>
          <a:xfrm>
            <a:off x="1905000" y="1676400"/>
            <a:ext cx="6099048" cy="4572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APS11e Mai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438400"/>
            <a:ext cx="7467600" cy="3962400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APS11e Main Layou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1"/>
            <a:ext cx="7620000" cy="4495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 b="1">
                <a:effectLst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200" b="1">
                <a:effectLst/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200" b="1">
                <a:effectLst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200" b="1">
                <a:effectLst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981201"/>
            <a:ext cx="3733800" cy="4495800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257800" y="1981200"/>
            <a:ext cx="35052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Righ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981201"/>
            <a:ext cx="3886200" cy="4495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 b="1">
                <a:effectLst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257800" y="1981200"/>
            <a:ext cx="35052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1981200"/>
            <a:ext cx="3886200" cy="4495800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295400" y="1981200"/>
            <a:ext cx="34290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Lef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1981200"/>
            <a:ext cx="3886200" cy="4495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 b="1">
                <a:effectLst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295400" y="1981200"/>
            <a:ext cx="34290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Pictur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981201"/>
            <a:ext cx="7467600" cy="1600199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819400" y="3657600"/>
            <a:ext cx="4267200" cy="2667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S11e Main Picture Bottom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1"/>
            <a:ext cx="7620000" cy="160019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None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819400" y="3657600"/>
            <a:ext cx="4267200" cy="2667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182880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McGraw-Hill Companies  ∙  </a:t>
            </a: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Art of Public Speaking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11th Edition © 2012 Stephen E. Lucas.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Documents%20and%20Settings\Mark%20J.%20Grossman\Desktop\Speaking%20to%20Persuade\Video16.1.wmv" TargetMode="Externa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Documents%20and%20Settings\Mark%20J.%20Grossman\Desktop\Speaking%20to%20Persuade\Video16.2.wmv" TargetMode="External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Documents%20and%20Settings\Mark%20J.%20Grossman\Desktop\Speaking%20to%20Persuade\Video16.3.wmv" TargetMode="External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Documents%20and%20Settings\Mark%20J.%20Grossman\Desktop\Speaking%20to%20Persuade\Video16.5.wmv" TargetMode="External"/><Relationship Id="rId4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Documents%20and%20Settings\Mark%20J.%20Grossman\Desktop\Speaking%20to%20Persuade\Video16.6.wmv" TargetMode="External"/><Relationship Id="rId4" Type="http://schemas.openxmlformats.org/officeDocument/2006/relationships/image" Target="../media/image1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Documents%20and%20Settings\Mark%20J.%20Grossman\Desktop\Speaking%20to%20Persuade\Video16.7.wmv" TargetMode="External"/><Relationship Id="rId4" Type="http://schemas.openxmlformats.org/officeDocument/2006/relationships/image" Target="../media/image1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Speaking to Persuade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5400" dirty="0" smtClean="0"/>
              <a:t>Persuasive Speeches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286000"/>
            <a:ext cx="7620000" cy="4114800"/>
          </a:xfrm>
        </p:spPr>
        <p:txBody>
          <a:bodyPr/>
          <a:lstStyle/>
          <a:p>
            <a:pPr fontAlgn="auto">
              <a:buNone/>
              <a:defRPr/>
            </a:pPr>
            <a:r>
              <a:rPr lang="en-US" dirty="0" smtClean="0"/>
              <a:t>Three main types:</a:t>
            </a:r>
          </a:p>
          <a:p>
            <a:pPr lvl="1" fontAlgn="auto">
              <a:defRPr/>
            </a:pPr>
            <a:r>
              <a:rPr lang="en-US" dirty="0" smtClean="0"/>
              <a:t>Questions </a:t>
            </a:r>
            <a:r>
              <a:rPr lang="en-US" dirty="0" smtClean="0"/>
              <a:t>of </a:t>
            </a:r>
            <a:r>
              <a:rPr lang="en-US" dirty="0" smtClean="0"/>
              <a:t>fact.</a:t>
            </a:r>
            <a:endParaRPr lang="en-US" dirty="0" smtClean="0"/>
          </a:p>
          <a:p>
            <a:pPr lvl="1" fontAlgn="auto">
              <a:defRPr/>
            </a:pPr>
            <a:r>
              <a:rPr lang="en-US" dirty="0" smtClean="0"/>
              <a:t>Questions of </a:t>
            </a:r>
            <a:r>
              <a:rPr lang="en-US" dirty="0" smtClean="0"/>
              <a:t>value.</a:t>
            </a:r>
            <a:endParaRPr lang="en-US" dirty="0" smtClean="0"/>
          </a:p>
          <a:p>
            <a:pPr lvl="1" fontAlgn="auto">
              <a:defRPr/>
            </a:pPr>
            <a:r>
              <a:rPr lang="en-US" dirty="0" smtClean="0"/>
              <a:t>Questions of </a:t>
            </a:r>
            <a:r>
              <a:rPr lang="en-US" dirty="0" smtClean="0"/>
              <a:t>policy.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Question of Fact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2133600"/>
            <a:ext cx="3733800" cy="42672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Deals with </a:t>
            </a:r>
            <a:r>
              <a:rPr lang="en-US" sz="3600" dirty="0" smtClean="0"/>
              <a:t>the truth </a:t>
            </a:r>
            <a:r>
              <a:rPr lang="en-US" sz="3600" dirty="0" smtClean="0"/>
              <a:t>or falsity of </a:t>
            </a:r>
            <a:r>
              <a:rPr lang="en-US" sz="3600" dirty="0" smtClean="0"/>
              <a:t>an assertion, and allegation, or a claim.</a:t>
            </a:r>
            <a:endParaRPr lang="en-US" sz="3600" dirty="0"/>
          </a:p>
        </p:txBody>
      </p:sp>
      <p:pic>
        <p:nvPicPr>
          <p:cNvPr id="5" name="Picture Placeholder 4" descr="PPT-Ch16-2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l="10080" t="11803" r="36000"/>
          <a:stretch>
            <a:fillRect/>
          </a:stretch>
        </p:blipFill>
        <p:spPr>
          <a:xfrm>
            <a:off x="5181600" y="2127250"/>
            <a:ext cx="3378200" cy="4044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Question of Fact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219200" y="2697163"/>
          <a:ext cx="7543800" cy="179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5715000"/>
              </a:tblGrid>
              <a:tr h="1524000">
                <a:tc>
                  <a:txBody>
                    <a:bodyPr/>
                    <a:lstStyle/>
                    <a:p>
                      <a:r>
                        <a:rPr lang="en-US" sz="28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Specific</a:t>
                      </a:r>
                      <a:r>
                        <a:rPr lang="en-US" sz="2800" b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 Purpose:</a:t>
                      </a:r>
                      <a:endParaRPr lang="en-US" sz="28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 persuade my audience that an earthquake of 9.0 or above on the Richter scale will hit California in the next ten years.</a:t>
                      </a:r>
                      <a:endParaRPr lang="en-US" sz="28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5" name="Right Arrow 4"/>
          <p:cNvSpPr/>
          <p:nvPr/>
        </p:nvSpPr>
        <p:spPr>
          <a:xfrm>
            <a:off x="8610600" y="6172200"/>
            <a:ext cx="304800" cy="304800"/>
          </a:xfrm>
          <a:prstGeom prst="rightArrow">
            <a:avLst>
              <a:gd name="adj1" fmla="val 43024"/>
              <a:gd name="adj2" fmla="val 53489"/>
            </a:avLst>
          </a:prstGeom>
          <a:solidFill>
            <a:srgbClr val="2B4C73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Question of Fact</a:t>
            </a:r>
            <a:endParaRPr lang="en-US" dirty="0"/>
          </a:p>
        </p:txBody>
      </p:sp>
      <p:graphicFrame>
        <p:nvGraphicFramePr>
          <p:cNvPr id="7" name="Content Placeholder 3"/>
          <p:cNvGraphicFramePr>
            <a:graphicFrameLocks noGrp="1"/>
          </p:cNvGraphicFramePr>
          <p:nvPr>
            <p:ph idx="1"/>
          </p:nvPr>
        </p:nvGraphicFramePr>
        <p:xfrm>
          <a:off x="1219200" y="2362200"/>
          <a:ext cx="7543800" cy="338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5821"/>
                <a:gridCol w="6927979"/>
              </a:tblGrid>
              <a:tr h="1219200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I.</a:t>
                      </a:r>
                      <a:endParaRPr lang="en-US" sz="28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California is long</a:t>
                      </a:r>
                      <a:r>
                        <a:rPr lang="en-US" sz="28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overdue for a major earthquake.</a:t>
                      </a:r>
                      <a:endParaRPr lang="en-US" sz="28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219200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II.</a:t>
                      </a:r>
                      <a:endParaRPr lang="en-US" sz="28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Many geological signs indicate that a major earthquake may happen soon.</a:t>
                      </a:r>
                      <a:endParaRPr lang="en-US" sz="28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18407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III.</a:t>
                      </a:r>
                      <a:endParaRPr lang="en-US" sz="28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Experts agree that an earthquake of 9.0 or above could strike California any day.</a:t>
                      </a:r>
                      <a:endParaRPr lang="en-US" sz="28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Question of Value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143000" y="2133600"/>
            <a:ext cx="3810000" cy="42672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Deals with worth, </a:t>
            </a:r>
            <a:r>
              <a:rPr lang="en-US" sz="3600" dirty="0" smtClean="0"/>
              <a:t>the importance, or the rightness </a:t>
            </a:r>
            <a:r>
              <a:rPr lang="en-US" sz="3600" dirty="0" smtClean="0"/>
              <a:t>of idea or </a:t>
            </a:r>
            <a:r>
              <a:rPr lang="en-US" sz="3600" dirty="0" smtClean="0"/>
              <a:t>action.</a:t>
            </a:r>
            <a:endParaRPr lang="en-US" sz="3600" dirty="0"/>
          </a:p>
        </p:txBody>
      </p:sp>
      <p:pic>
        <p:nvPicPr>
          <p:cNvPr id="6" name="Picture Placeholder 5" descr="PPT-Ch16-3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l="20867" r="20867"/>
          <a:stretch>
            <a:fillRect/>
          </a:stretch>
        </p:blipFill>
        <p:spPr>
          <a:xfrm>
            <a:off x="5181600" y="2133600"/>
            <a:ext cx="3505200" cy="4114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Question of Value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219200" y="2697163"/>
          <a:ext cx="754380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5715000"/>
              </a:tblGrid>
              <a:tr h="1524000">
                <a:tc>
                  <a:txBody>
                    <a:bodyPr/>
                    <a:lstStyle/>
                    <a:p>
                      <a:r>
                        <a:rPr lang="en-US" sz="30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Specific</a:t>
                      </a:r>
                      <a:r>
                        <a:rPr lang="en-US" sz="3000" b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 Purpose:</a:t>
                      </a:r>
                      <a:endParaRPr lang="en-US" sz="30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 persuade my audience that capital punishment is morally and legally wrong.</a:t>
                      </a:r>
                      <a:endParaRPr lang="en-US" sz="30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5" name="Right Arrow 4"/>
          <p:cNvSpPr/>
          <p:nvPr/>
        </p:nvSpPr>
        <p:spPr>
          <a:xfrm>
            <a:off x="8610600" y="6172200"/>
            <a:ext cx="304800" cy="304800"/>
          </a:xfrm>
          <a:prstGeom prst="rightArrow">
            <a:avLst>
              <a:gd name="adj1" fmla="val 43024"/>
              <a:gd name="adj2" fmla="val 53489"/>
            </a:avLst>
          </a:prstGeom>
          <a:solidFill>
            <a:srgbClr val="2B4C73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Question of Value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143000" y="1981200"/>
            <a:ext cx="7696200" cy="4495800"/>
          </a:xfrm>
        </p:spPr>
        <p:txBody>
          <a:bodyPr/>
          <a:lstStyle/>
          <a:p>
            <a:pPr marL="662940" indent="-571500" fontAlgn="t">
              <a:buFont typeface="+mj-lt"/>
              <a:buAutoNum type="romanUcPeriod"/>
            </a:pPr>
            <a:r>
              <a:rPr lang="en-US" sz="3200" dirty="0" smtClean="0"/>
              <a:t>Capital </a:t>
            </a:r>
            <a:r>
              <a:rPr lang="en-US" sz="3200" dirty="0" smtClean="0"/>
              <a:t>punishment violates the constitutional ban on “cruel and unusual punishment.”</a:t>
            </a:r>
          </a:p>
          <a:p>
            <a:pPr marL="662940" indent="-571500" fontAlgn="t">
              <a:buFont typeface="+mj-lt"/>
              <a:buAutoNum type="romanUcPeriod"/>
            </a:pPr>
            <a:r>
              <a:rPr lang="en-US" sz="3200" dirty="0" smtClean="0"/>
              <a:t>Capital </a:t>
            </a:r>
            <a:r>
              <a:rPr lang="en-US" sz="3200" dirty="0" smtClean="0"/>
              <a:t>punishment runs too high a risk of killing an innocent </a:t>
            </a:r>
            <a:r>
              <a:rPr lang="en-US" sz="3200" dirty="0" smtClean="0"/>
              <a:t>person.</a:t>
            </a:r>
            <a:endParaRPr lang="en-US" sz="3200" b="0" dirty="0" smtClean="0"/>
          </a:p>
          <a:p>
            <a:pPr marL="662940" indent="-571500" fontAlgn="t">
              <a:buFont typeface="+mj-lt"/>
              <a:buAutoNum type="romanUcPeriod"/>
            </a:pPr>
            <a:r>
              <a:rPr lang="en-US" sz="3200" dirty="0" smtClean="0"/>
              <a:t>The </a:t>
            </a:r>
            <a:r>
              <a:rPr lang="en-US" sz="3200" dirty="0" smtClean="0"/>
              <a:t>moral dilemma of taking someone’s life, no matter the crime.</a:t>
            </a:r>
            <a:endParaRPr lang="en-US" sz="3200" b="0" dirty="0" smtClean="0"/>
          </a:p>
          <a:p>
            <a:endParaRPr lang="en-US" dirty="0" smtClean="0"/>
          </a:p>
          <a:p>
            <a:pPr fontAlgn="t"/>
            <a:endParaRPr lang="en-US" b="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Question of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905000"/>
            <a:ext cx="7467600" cy="12192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Whether course of action should or should not be </a:t>
            </a:r>
            <a:r>
              <a:rPr lang="en-US" sz="3600" dirty="0" smtClean="0"/>
              <a:t>taken.</a:t>
            </a:r>
            <a:endParaRPr lang="en-US" sz="3600" dirty="0"/>
          </a:p>
        </p:txBody>
      </p:sp>
      <p:pic>
        <p:nvPicPr>
          <p:cNvPr id="5" name="Picture Placeholder 4" descr="PPT-Ch16-4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t="2652" b="2652"/>
          <a:stretch>
            <a:fillRect/>
          </a:stretch>
        </p:blipFill>
        <p:spPr>
          <a:xfrm>
            <a:off x="2560638" y="3276600"/>
            <a:ext cx="4754562" cy="2971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Passive 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209800"/>
            <a:ext cx="7620000" cy="41148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Convinces audience policy is </a:t>
            </a:r>
            <a:r>
              <a:rPr lang="en-US" dirty="0" smtClean="0"/>
              <a:t>desirable.</a:t>
            </a:r>
            <a:endParaRPr lang="en-US" dirty="0" smtClean="0"/>
          </a:p>
          <a:p>
            <a:pPr fontAlgn="auto">
              <a:defRPr/>
            </a:pPr>
            <a:r>
              <a:rPr lang="en-US" dirty="0" smtClean="0"/>
              <a:t>Avoids encouraging action to support </a:t>
            </a:r>
            <a:r>
              <a:rPr lang="en-US" dirty="0" smtClean="0"/>
              <a:t>policy.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Passive 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defRPr/>
            </a:pPr>
            <a:r>
              <a:rPr lang="en-US" sz="3600" dirty="0" smtClean="0"/>
              <a:t>“To persuade my audience that a balanced-budget amendment should be added to the U.S. Constitution.”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Persuasion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590800"/>
            <a:ext cx="7467600" cy="38100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Creating, reinforcing, </a:t>
            </a:r>
            <a:r>
              <a:rPr lang="en-US" sz="3600" dirty="0" smtClean="0"/>
              <a:t>or changing </a:t>
            </a:r>
            <a:r>
              <a:rPr lang="en-US" sz="3600" dirty="0" smtClean="0"/>
              <a:t>people’s beliefs or </a:t>
            </a:r>
            <a:r>
              <a:rPr lang="en-US" sz="3600" dirty="0" smtClean="0"/>
              <a:t>actions.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Immediate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209800"/>
            <a:ext cx="3124200" cy="39624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Convinces audience to act in </a:t>
            </a:r>
            <a:r>
              <a:rPr lang="en-US" dirty="0" smtClean="0"/>
              <a:t>support </a:t>
            </a:r>
            <a:r>
              <a:rPr lang="en-US" dirty="0" smtClean="0"/>
              <a:t>of </a:t>
            </a:r>
            <a:r>
              <a:rPr lang="en-US" dirty="0" smtClean="0"/>
              <a:t>policy.</a:t>
            </a:r>
          </a:p>
          <a:p>
            <a:pPr fontAlgn="auto">
              <a:defRPr/>
            </a:pPr>
            <a:endParaRPr lang="en-US" dirty="0" smtClean="0"/>
          </a:p>
          <a:p>
            <a:pPr fontAlgn="auto">
              <a:defRPr/>
            </a:pPr>
            <a:endParaRPr lang="en-US" dirty="0" smtClean="0"/>
          </a:p>
          <a:p>
            <a:pPr fontAlgn="auto">
              <a:defRPr/>
            </a:pPr>
            <a:endParaRPr lang="en-US" dirty="0"/>
          </a:p>
        </p:txBody>
      </p:sp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3" cstate="print"/>
          <a:srcRect l="9877" t="3716" r="13580" b="5240"/>
          <a:stretch>
            <a:fillRect/>
          </a:stretch>
        </p:blipFill>
        <p:spPr bwMode="auto">
          <a:xfrm>
            <a:off x="4495800" y="2209800"/>
            <a:ext cx="4343400" cy="343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Immediate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defRPr/>
            </a:pPr>
            <a:r>
              <a:rPr lang="en-US" dirty="0" smtClean="0"/>
              <a:t>“To persuade my audience to vote in the next student election.”</a:t>
            </a:r>
            <a:endParaRPr lang="en-US" dirty="0"/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3962400"/>
            <a:ext cx="4271962" cy="2487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Calling for Action</a:t>
            </a:r>
            <a:endParaRPr lang="en-US" dirty="0"/>
          </a:p>
        </p:txBody>
      </p:sp>
      <p:pic>
        <p:nvPicPr>
          <p:cNvPr id="4" name="Video16.1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Policy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2133600"/>
            <a:ext cx="3581400" cy="39624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Need</a:t>
            </a:r>
          </a:p>
          <a:p>
            <a:pPr fontAlgn="auto">
              <a:defRPr/>
            </a:pPr>
            <a:r>
              <a:rPr lang="en-US" dirty="0" smtClean="0"/>
              <a:t>Plan</a:t>
            </a:r>
          </a:p>
          <a:p>
            <a:pPr fontAlgn="auto">
              <a:defRPr/>
            </a:pPr>
            <a:r>
              <a:rPr lang="en-US" dirty="0" smtClean="0"/>
              <a:t>Practicality</a:t>
            </a:r>
            <a:endParaRPr lang="en-US" dirty="0"/>
          </a:p>
        </p:txBody>
      </p:sp>
      <p:pic>
        <p:nvPicPr>
          <p:cNvPr id="5" name="Picture Placeholder 4" descr="PPT-Ch16-5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l="51840"/>
          <a:stretch>
            <a:fillRect/>
          </a:stretch>
        </p:blipFill>
        <p:spPr>
          <a:xfrm>
            <a:off x="1524000" y="2171700"/>
            <a:ext cx="3057525" cy="38481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Need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defRPr/>
            </a:pPr>
            <a:r>
              <a:rPr lang="en-US" sz="3600" dirty="0" smtClean="0"/>
              <a:t>Is there a problem that requires change from current policy?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defRPr/>
            </a:pPr>
            <a:r>
              <a:rPr lang="en-US" sz="3600" dirty="0" smtClean="0"/>
              <a:t>What is speaker’s plan to solve the problem with current policy?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Presenting Plan</a:t>
            </a:r>
            <a:endParaRPr lang="en-US" dirty="0"/>
          </a:p>
        </p:txBody>
      </p:sp>
      <p:pic>
        <p:nvPicPr>
          <p:cNvPr id="4" name="Video16.2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Practicality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209800"/>
            <a:ext cx="7620000" cy="41148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Will plan solve problem? </a:t>
            </a:r>
          </a:p>
          <a:p>
            <a:pPr fontAlgn="auto">
              <a:defRPr/>
            </a:pPr>
            <a:r>
              <a:rPr lang="en-US" dirty="0" smtClean="0"/>
              <a:t>Will plan create new problems?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5000" dirty="0" smtClean="0"/>
              <a:t>Addressing Practicality</a:t>
            </a:r>
            <a:endParaRPr lang="en-US" sz="5000" dirty="0"/>
          </a:p>
        </p:txBody>
      </p:sp>
      <p:pic>
        <p:nvPicPr>
          <p:cNvPr id="4" name="Video16.3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Policy 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0"/>
            <a:ext cx="7620000" cy="46482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Problem-solution</a:t>
            </a:r>
          </a:p>
          <a:p>
            <a:pPr fontAlgn="auto">
              <a:defRPr/>
            </a:pPr>
            <a:r>
              <a:rPr lang="en-US" dirty="0" smtClean="0"/>
              <a:t>Problem-cause-solution</a:t>
            </a:r>
          </a:p>
          <a:p>
            <a:pPr fontAlgn="auto">
              <a:defRPr/>
            </a:pPr>
            <a:r>
              <a:rPr lang="en-US" dirty="0" smtClean="0"/>
              <a:t>Comparative advantages</a:t>
            </a:r>
          </a:p>
          <a:p>
            <a:pPr fontAlgn="auto">
              <a:defRPr/>
            </a:pPr>
            <a:r>
              <a:rPr lang="en-US" dirty="0" smtClean="0"/>
              <a:t>Monroe’s motivated </a:t>
            </a:r>
            <a:r>
              <a:rPr lang="en-US" dirty="0" smtClean="0"/>
              <a:t>sequence</a:t>
            </a:r>
          </a:p>
          <a:p>
            <a:pPr fontAlgn="auto">
              <a:buNone/>
              <a:defRPr/>
            </a:pPr>
            <a:r>
              <a:rPr lang="en-US" sz="1200" dirty="0" smtClean="0"/>
              <a:t>	Monroe's </a:t>
            </a:r>
            <a:r>
              <a:rPr lang="en-US" sz="1200" dirty="0" smtClean="0"/>
              <a:t>motivated sequence is a technique for organizing persuasive speeches that inspire people to take action. It was developed in the mid-1930s by </a:t>
            </a:r>
            <a:r>
              <a:rPr lang="en-US" sz="1200" dirty="0" smtClean="0"/>
              <a:t>Prof. Alan </a:t>
            </a:r>
            <a:r>
              <a:rPr lang="en-US" sz="1200" dirty="0" smtClean="0"/>
              <a:t>Monroe at Purdue University. 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Ethics and Persuasion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4400" y="2057400"/>
            <a:ext cx="4267200" cy="43434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Ethical goals</a:t>
            </a:r>
          </a:p>
          <a:p>
            <a:pPr fontAlgn="auto">
              <a:defRPr/>
            </a:pPr>
            <a:r>
              <a:rPr lang="en-US" dirty="0" smtClean="0"/>
              <a:t>Ethical </a:t>
            </a:r>
            <a:r>
              <a:rPr lang="en-US" dirty="0" smtClean="0"/>
              <a:t>methods</a:t>
            </a:r>
          </a:p>
          <a:p>
            <a:pPr fontAlgn="auto">
              <a:defRPr/>
            </a:pPr>
            <a:r>
              <a:rPr lang="en-US" dirty="0" smtClean="0"/>
              <a:t>Avoid preying on weaknesses</a:t>
            </a:r>
            <a:endParaRPr lang="en-US" dirty="0"/>
          </a:p>
        </p:txBody>
      </p:sp>
      <p:pic>
        <p:nvPicPr>
          <p:cNvPr id="5" name="Picture Placeholder 4" descr="PPT-Ch16-1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l="8889" t="5000" b="5000"/>
          <a:stretch>
            <a:fillRect/>
          </a:stretch>
        </p:blipFill>
        <p:spPr>
          <a:xfrm>
            <a:off x="1295400" y="2057400"/>
            <a:ext cx="3124200" cy="4114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Problem-Solution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219200" y="2590800"/>
          <a:ext cx="7543800" cy="236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800"/>
                <a:gridCol w="4953000"/>
              </a:tblGrid>
              <a:tr h="1295400">
                <a:tc>
                  <a:txBody>
                    <a:bodyPr/>
                    <a:lstStyle/>
                    <a:p>
                      <a:r>
                        <a:rPr lang="en-US" sz="32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Main Point I:</a:t>
                      </a:r>
                      <a:endParaRPr lang="en-US" sz="32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Documents existence of problem</a:t>
                      </a:r>
                      <a:endParaRPr lang="en-US" sz="32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800100">
                <a:tc>
                  <a:txBody>
                    <a:bodyPr/>
                    <a:lstStyle/>
                    <a:p>
                      <a:r>
                        <a:rPr lang="en-US" sz="32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Main Point II:</a:t>
                      </a:r>
                      <a:endParaRPr lang="en-US" sz="32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Presents solution to problem</a:t>
                      </a:r>
                      <a:endParaRPr lang="en-US" sz="32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Problem-Solution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219200" y="2697163"/>
          <a:ext cx="7543800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5715000"/>
              </a:tblGrid>
              <a:tr h="1524000">
                <a:tc>
                  <a:txBody>
                    <a:bodyPr/>
                    <a:lstStyle/>
                    <a:p>
                      <a:r>
                        <a:rPr lang="en-US" sz="30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Specific</a:t>
                      </a:r>
                      <a:r>
                        <a:rPr lang="en-US" sz="3000" b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 Purpose:</a:t>
                      </a:r>
                      <a:endParaRPr lang="en-US" sz="30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 persuade my audience that the U.S. Congress should pass legislation curbing the spread of phony pharmaceuticals.</a:t>
                      </a:r>
                      <a:endParaRPr lang="en-US" sz="30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5" name="Right Arrow 4"/>
          <p:cNvSpPr/>
          <p:nvPr/>
        </p:nvSpPr>
        <p:spPr>
          <a:xfrm>
            <a:off x="8610600" y="6172200"/>
            <a:ext cx="304800" cy="304800"/>
          </a:xfrm>
          <a:prstGeom prst="rightArrow">
            <a:avLst>
              <a:gd name="adj1" fmla="val 43024"/>
              <a:gd name="adj2" fmla="val 53489"/>
            </a:avLst>
          </a:prstGeom>
          <a:solidFill>
            <a:srgbClr val="2B4C73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Problem-Solution</a:t>
            </a:r>
            <a:endParaRPr lang="en-US" dirty="0"/>
          </a:p>
        </p:txBody>
      </p:sp>
      <p:graphicFrame>
        <p:nvGraphicFramePr>
          <p:cNvPr id="7" name="Content Placeholder 3"/>
          <p:cNvGraphicFramePr>
            <a:graphicFrameLocks noGrp="1"/>
          </p:cNvGraphicFramePr>
          <p:nvPr>
            <p:ph idx="1"/>
          </p:nvPr>
        </p:nvGraphicFramePr>
        <p:xfrm>
          <a:off x="1219200" y="2514600"/>
          <a:ext cx="7543800" cy="275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5821"/>
                <a:gridCol w="6927979"/>
              </a:tblGrid>
              <a:tr h="1295400">
                <a:tc>
                  <a:txBody>
                    <a:bodyPr/>
                    <a:lstStyle/>
                    <a:p>
                      <a:r>
                        <a:rPr lang="en-US" sz="30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I.</a:t>
                      </a:r>
                      <a:endParaRPr lang="en-US" sz="30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spread of phony pharmaceuticals is a serious problem.</a:t>
                      </a:r>
                      <a:endParaRPr lang="en-US" sz="30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726141">
                <a:tc>
                  <a:txBody>
                    <a:bodyPr/>
                    <a:lstStyle/>
                    <a:p>
                      <a:r>
                        <a:rPr lang="en-US" sz="30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II.</a:t>
                      </a:r>
                      <a:endParaRPr lang="en-US" sz="30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Solving the problem of phony pharmaceuticals requires action by the federal government.</a:t>
                      </a:r>
                      <a:endParaRPr lang="en-US" sz="30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800" dirty="0" smtClean="0"/>
              <a:t>Problem-Cause-Solution</a:t>
            </a:r>
            <a:endParaRPr lang="en-US" sz="4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219200" y="2468563"/>
          <a:ext cx="754380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9400"/>
                <a:gridCol w="4724400"/>
              </a:tblGrid>
              <a:tr h="838200">
                <a:tc>
                  <a:txBody>
                    <a:bodyPr/>
                    <a:lstStyle/>
                    <a:p>
                      <a:r>
                        <a:rPr lang="en-US" sz="32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Main Point I:</a:t>
                      </a:r>
                      <a:endParaRPr lang="en-US" sz="32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Documents</a:t>
                      </a:r>
                      <a:r>
                        <a:rPr lang="en-US" sz="3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3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problem</a:t>
                      </a:r>
                      <a:endParaRPr lang="en-US" sz="32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838200">
                <a:tc>
                  <a:txBody>
                    <a:bodyPr/>
                    <a:lstStyle/>
                    <a:p>
                      <a:r>
                        <a:rPr lang="en-US" sz="32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Main Point II:</a:t>
                      </a:r>
                      <a:endParaRPr lang="en-US" sz="32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Analyzes causes</a:t>
                      </a:r>
                      <a:endParaRPr lang="en-US" sz="32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11323">
                <a:tc>
                  <a:txBody>
                    <a:bodyPr/>
                    <a:lstStyle/>
                    <a:p>
                      <a:r>
                        <a:rPr lang="en-US" sz="32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Main Point III:</a:t>
                      </a:r>
                      <a:endParaRPr lang="en-US" sz="32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Presents solution</a:t>
                      </a:r>
                      <a:endParaRPr lang="en-US" sz="32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800" dirty="0" smtClean="0"/>
              <a:t>Problem-Cause-Solution</a:t>
            </a:r>
            <a:endParaRPr lang="en-US" sz="4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219200" y="2697163"/>
          <a:ext cx="7543800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5715000"/>
              </a:tblGrid>
              <a:tr h="1524000">
                <a:tc>
                  <a:txBody>
                    <a:bodyPr/>
                    <a:lstStyle/>
                    <a:p>
                      <a:r>
                        <a:rPr lang="en-US" sz="30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Specific</a:t>
                      </a:r>
                      <a:r>
                        <a:rPr lang="en-US" sz="3000" b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 Purpose:</a:t>
                      </a:r>
                      <a:endParaRPr lang="en-US" sz="30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 persuade my audience that action is required to deal with the problem of childhood obesity.</a:t>
                      </a:r>
                      <a:endParaRPr lang="en-US" sz="30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5" name="Right Arrow 4"/>
          <p:cNvSpPr/>
          <p:nvPr/>
        </p:nvSpPr>
        <p:spPr>
          <a:xfrm>
            <a:off x="8610600" y="6172200"/>
            <a:ext cx="304800" cy="304800"/>
          </a:xfrm>
          <a:prstGeom prst="rightArrow">
            <a:avLst>
              <a:gd name="adj1" fmla="val 43024"/>
              <a:gd name="adj2" fmla="val 53489"/>
            </a:avLst>
          </a:prstGeom>
          <a:solidFill>
            <a:srgbClr val="2B4C73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800" dirty="0" smtClean="0"/>
              <a:t>Problem-Cause-Solution</a:t>
            </a:r>
            <a:endParaRPr lang="en-US" sz="4800" dirty="0"/>
          </a:p>
        </p:txBody>
      </p:sp>
      <p:graphicFrame>
        <p:nvGraphicFramePr>
          <p:cNvPr id="7" name="Content Placeholder 3"/>
          <p:cNvGraphicFramePr>
            <a:graphicFrameLocks noGrp="1"/>
          </p:cNvGraphicFramePr>
          <p:nvPr>
            <p:ph idx="1"/>
          </p:nvPr>
        </p:nvGraphicFramePr>
        <p:xfrm>
          <a:off x="1219200" y="2362200"/>
          <a:ext cx="7543800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/>
                <a:gridCol w="6858000"/>
              </a:tblGrid>
              <a:tr h="1143000">
                <a:tc>
                  <a:txBody>
                    <a:bodyPr/>
                    <a:lstStyle/>
                    <a:p>
                      <a:r>
                        <a:rPr lang="en-US" sz="30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I.</a:t>
                      </a:r>
                      <a:endParaRPr lang="en-US" sz="30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Childhood</a:t>
                      </a:r>
                      <a:r>
                        <a:rPr lang="en-US" sz="30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obesity is a major problem in the United States</a:t>
                      </a:r>
                      <a:r>
                        <a:rPr lang="en-US" sz="3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30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143000">
                <a:tc>
                  <a:txBody>
                    <a:bodyPr/>
                    <a:lstStyle/>
                    <a:p>
                      <a:r>
                        <a:rPr lang="en-US" sz="30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II.</a:t>
                      </a:r>
                      <a:endParaRPr lang="en-US" sz="30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There are two major causes of the</a:t>
                      </a:r>
                      <a:r>
                        <a:rPr lang="en-US" sz="3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increase in childhood obesity</a:t>
                      </a:r>
                      <a:r>
                        <a:rPr lang="en-US" sz="3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30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587724">
                <a:tc>
                  <a:txBody>
                    <a:bodyPr/>
                    <a:lstStyle/>
                    <a:p>
                      <a:r>
                        <a:rPr lang="en-US" sz="30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III.</a:t>
                      </a:r>
                      <a:endParaRPr lang="en-US" sz="30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Solving</a:t>
                      </a:r>
                      <a:r>
                        <a:rPr lang="en-US" sz="3000" b="1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 the problem requires dealing with both causes.</a:t>
                      </a:r>
                      <a:endParaRPr lang="en-US" sz="30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dirty="0" smtClean="0"/>
              <a:t>Problem-Cause-Solution</a:t>
            </a:r>
            <a:endParaRPr lang="en-US" sz="4800" dirty="0"/>
          </a:p>
        </p:txBody>
      </p:sp>
      <p:pic>
        <p:nvPicPr>
          <p:cNvPr id="4" name="Video16.5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8229600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5400" dirty="0" smtClean="0"/>
              <a:t>Comparative </a:t>
            </a:r>
            <a:r>
              <a:rPr lang="en-US" sz="5400" dirty="0" smtClean="0"/>
              <a:t>Advantages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defRPr/>
            </a:pPr>
            <a:r>
              <a:rPr lang="en-US" dirty="0" smtClean="0"/>
              <a:t>Each main point explains why one solution is preferable to other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219200" y="2590800"/>
          <a:ext cx="754380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5715000"/>
              </a:tblGrid>
              <a:tr h="1524000">
                <a:tc>
                  <a:txBody>
                    <a:bodyPr/>
                    <a:lstStyle/>
                    <a:p>
                      <a:r>
                        <a:rPr lang="en-US" sz="30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Specific</a:t>
                      </a:r>
                      <a:r>
                        <a:rPr lang="en-US" sz="3000" b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 Purpose:</a:t>
                      </a:r>
                      <a:endParaRPr lang="en-US" sz="30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 persuade my audience that automakers should put greater emphasis on developing hydrogen</a:t>
                      </a:r>
                      <a:r>
                        <a:rPr lang="en-US" sz="30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fuel-cell cars than gas-electric cars</a:t>
                      </a:r>
                      <a:r>
                        <a:rPr lang="en-US" sz="3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30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5" name="Right Arrow 4"/>
          <p:cNvSpPr/>
          <p:nvPr/>
        </p:nvSpPr>
        <p:spPr>
          <a:xfrm>
            <a:off x="8610600" y="6172200"/>
            <a:ext cx="304800" cy="304800"/>
          </a:xfrm>
          <a:prstGeom prst="rightArrow">
            <a:avLst>
              <a:gd name="adj1" fmla="val 43024"/>
              <a:gd name="adj2" fmla="val 53489"/>
            </a:avLst>
          </a:prstGeom>
          <a:solidFill>
            <a:srgbClr val="2B4C73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14400" y="381000"/>
            <a:ext cx="8229600" cy="1143000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smtClean="0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Comparative Advantages</a:t>
            </a:r>
            <a:endParaRPr kumimoji="0" lang="en-US" sz="5400" b="1" i="0" u="none" strike="noStrike" kern="1200" cap="none" spc="0" normalizeH="0" baseline="0" noProof="0" dirty="0">
              <a:ln w="6350"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80000"/>
                  </a:prst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 noGrp="1"/>
          </p:cNvGraphicFramePr>
          <p:nvPr>
            <p:ph idx="1"/>
          </p:nvPr>
        </p:nvGraphicFramePr>
        <p:xfrm>
          <a:off x="1219200" y="2514600"/>
          <a:ext cx="7543800" cy="236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5821"/>
                <a:gridCol w="6927979"/>
              </a:tblGrid>
              <a:tr h="1219200">
                <a:tc>
                  <a:txBody>
                    <a:bodyPr/>
                    <a:lstStyle/>
                    <a:p>
                      <a:r>
                        <a:rPr lang="en-US" sz="30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I.</a:t>
                      </a:r>
                      <a:endParaRPr lang="en-US" sz="30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Unlike hybrid cars, hydrogen cars run entirely without gasoline.</a:t>
                      </a:r>
                      <a:endParaRPr lang="en-US" sz="30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143000">
                <a:tc>
                  <a:txBody>
                    <a:bodyPr/>
                    <a:lstStyle/>
                    <a:p>
                      <a:r>
                        <a:rPr lang="en-US" sz="30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II.</a:t>
                      </a:r>
                      <a:endParaRPr lang="en-US" sz="30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Unlike hybrid cars, hydrogen cars do not emit any </a:t>
                      </a:r>
                      <a:r>
                        <a:rPr lang="en-US" sz="3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air-polluting </a:t>
                      </a:r>
                      <a:r>
                        <a:rPr lang="en-US" sz="3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exhaust.</a:t>
                      </a:r>
                      <a:endParaRPr lang="en-US" sz="30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8229600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5400" dirty="0" smtClean="0"/>
              <a:t>Comparative </a:t>
            </a:r>
            <a:r>
              <a:rPr lang="en-US" sz="5400" dirty="0" smtClean="0"/>
              <a:t>Advantages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Ethics and Persuasion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2057400"/>
            <a:ext cx="7543800" cy="43434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Study the topic thoroughly</a:t>
            </a:r>
          </a:p>
          <a:p>
            <a:pPr fontAlgn="auto">
              <a:defRPr/>
            </a:pPr>
            <a:r>
              <a:rPr lang="en-US" sz="3600" dirty="0" smtClean="0"/>
              <a:t>Learn all sides of the issue</a:t>
            </a:r>
          </a:p>
          <a:p>
            <a:pPr fontAlgn="auto">
              <a:defRPr/>
            </a:pPr>
            <a:r>
              <a:rPr lang="en-US" sz="3600" dirty="0" smtClean="0"/>
              <a:t>Avoid subtle dishonesty</a:t>
            </a:r>
          </a:p>
          <a:p>
            <a:pPr lvl="1" fontAlgn="auto">
              <a:defRPr/>
            </a:pPr>
            <a:r>
              <a:rPr lang="en-US" sz="2800" dirty="0" smtClean="0"/>
              <a:t>Quotes out of context</a:t>
            </a:r>
          </a:p>
          <a:p>
            <a:pPr lvl="1" fontAlgn="auto">
              <a:defRPr/>
            </a:pPr>
            <a:r>
              <a:rPr lang="en-US" sz="2800" dirty="0" smtClean="0"/>
              <a:t>Misrepresenting sources</a:t>
            </a:r>
          </a:p>
          <a:p>
            <a:pPr lvl="1" fontAlgn="auto">
              <a:defRPr/>
            </a:pPr>
            <a:r>
              <a:rPr lang="en-US" sz="2800" dirty="0" smtClean="0"/>
              <a:t>Incomplete details</a:t>
            </a: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5600" dirty="0" smtClean="0"/>
              <a:t>Motivated Sequence</a:t>
            </a:r>
            <a:endParaRPr lang="en-US" sz="5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defRPr/>
            </a:pPr>
            <a:r>
              <a:rPr lang="en-US" sz="3600" dirty="0" smtClean="0"/>
              <a:t>Five-step sequence for speeches that seek immediate </a:t>
            </a:r>
            <a:r>
              <a:rPr lang="en-US" sz="3600" dirty="0" smtClean="0"/>
              <a:t>action.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5600" dirty="0" smtClean="0"/>
              <a:t>Motivated Sequence</a:t>
            </a:r>
            <a:endParaRPr lang="en-US" sz="5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219200" y="2011363"/>
          <a:ext cx="7543800" cy="416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9400"/>
                <a:gridCol w="4724400"/>
              </a:tblGrid>
              <a:tr h="762000">
                <a:tc>
                  <a:txBody>
                    <a:bodyPr/>
                    <a:lstStyle/>
                    <a:p>
                      <a:r>
                        <a:rPr lang="en-US" sz="32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Attention</a:t>
                      </a:r>
                      <a:r>
                        <a:rPr lang="en-US" sz="3200" b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:</a:t>
                      </a:r>
                      <a:endParaRPr lang="en-US" sz="32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Gain attention</a:t>
                      </a:r>
                      <a:endParaRPr lang="en-US" sz="32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r>
                        <a:rPr lang="en-US" sz="32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Need:</a:t>
                      </a:r>
                      <a:endParaRPr lang="en-US" sz="32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Show need for change</a:t>
                      </a:r>
                      <a:endParaRPr lang="en-US" sz="32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r>
                        <a:rPr lang="en-US" sz="32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Satisfaction:</a:t>
                      </a:r>
                      <a:endParaRPr lang="en-US" sz="32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Provide solution</a:t>
                      </a:r>
                      <a:endParaRPr lang="en-US" sz="32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295400">
                <a:tc>
                  <a:txBody>
                    <a:bodyPr/>
                    <a:lstStyle/>
                    <a:p>
                      <a:r>
                        <a:rPr lang="en-US" sz="32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Visualization</a:t>
                      </a:r>
                      <a:r>
                        <a:rPr lang="en-US" sz="3200" b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:</a:t>
                      </a:r>
                      <a:endParaRPr lang="en-US" sz="32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 </a:t>
                      </a:r>
                      <a:r>
                        <a:rPr lang="en-US" sz="3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solution by visualizing benefits</a:t>
                      </a:r>
                      <a:endParaRPr lang="en-US" sz="32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88332">
                <a:tc>
                  <a:txBody>
                    <a:bodyPr/>
                    <a:lstStyle/>
                    <a:p>
                      <a:r>
                        <a:rPr lang="en-US" sz="32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Action:</a:t>
                      </a:r>
                      <a:endParaRPr lang="en-US" sz="32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Urge action for solution</a:t>
                      </a:r>
                      <a:endParaRPr lang="en-US" sz="3200" b="1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Motivated Sequence</a:t>
            </a:r>
            <a:endParaRPr lang="en-US" dirty="0"/>
          </a:p>
        </p:txBody>
      </p:sp>
      <p:pic>
        <p:nvPicPr>
          <p:cNvPr id="4" name="Video16.6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Sample Speech</a:t>
            </a:r>
            <a:endParaRPr lang="en-US" dirty="0"/>
          </a:p>
        </p:txBody>
      </p:sp>
      <p:pic>
        <p:nvPicPr>
          <p:cNvPr id="4" name="Video16.7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Ethics </a:t>
            </a:r>
            <a:r>
              <a:rPr lang="en-US" dirty="0" smtClean="0"/>
              <a:t>and </a:t>
            </a:r>
            <a:r>
              <a:rPr lang="en-US" dirty="0" smtClean="0"/>
              <a:t>Persuasion</a:t>
            </a:r>
            <a:endParaRPr lang="en-US" dirty="0"/>
          </a:p>
        </p:txBody>
      </p:sp>
    </p:spTree>
    <p:controls>
      <p:control spid="111618" name="ShockwaveFlash1" r:id="rId2" imgW="6400000" imgH="480000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Ethics </a:t>
            </a:r>
            <a:r>
              <a:rPr lang="en-US" dirty="0" smtClean="0"/>
              <a:t>and </a:t>
            </a:r>
            <a:r>
              <a:rPr lang="en-US" dirty="0" smtClean="0"/>
              <a:t>Persuasion</a:t>
            </a:r>
            <a:endParaRPr lang="en-US" dirty="0"/>
          </a:p>
        </p:txBody>
      </p:sp>
    </p:spTree>
    <p:controls>
      <p:control spid="110594" name="ShockwaveFlash1" r:id="rId2" imgW="6400000" imgH="480000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Target Audience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defRPr/>
            </a:pPr>
            <a:r>
              <a:rPr lang="en-US" dirty="0" smtClean="0"/>
              <a:t>Portion of </a:t>
            </a:r>
            <a:r>
              <a:rPr lang="en-US" dirty="0" smtClean="0"/>
              <a:t>the audience that the speaker </a:t>
            </a:r>
            <a:r>
              <a:rPr lang="en-US" dirty="0" smtClean="0"/>
              <a:t>most wants to </a:t>
            </a:r>
            <a:r>
              <a:rPr lang="en-US" dirty="0" smtClean="0"/>
              <a:t>persuade.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Degrees of Persuasion</a:t>
            </a:r>
            <a:endParaRPr lang="en-US" dirty="0"/>
          </a:p>
        </p:txBody>
      </p:sp>
      <p:pic>
        <p:nvPicPr>
          <p:cNvPr id="17410" name="Picture Placeholder 4" descr="Figure16.1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l="2499" t="20000" r="2499" b="5000"/>
          <a:stretch>
            <a:fillRect/>
          </a:stretch>
        </p:blipFill>
        <p:spPr bwMode="auto">
          <a:xfrm>
            <a:off x="914400" y="3048000"/>
            <a:ext cx="8107363" cy="1600200"/>
          </a:xfrm>
          <a:noFill/>
          <a:ln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Mental Dialogue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defRPr/>
            </a:pPr>
            <a:r>
              <a:rPr lang="en-US" dirty="0" smtClean="0"/>
              <a:t>Mental give </a:t>
            </a:r>
            <a:r>
              <a:rPr lang="en-US" dirty="0" smtClean="0"/>
              <a:t>and </a:t>
            </a:r>
            <a:r>
              <a:rPr lang="en-US" dirty="0" smtClean="0"/>
              <a:t>take between </a:t>
            </a:r>
            <a:r>
              <a:rPr lang="en-US" dirty="0" smtClean="0"/>
              <a:t>the speaker and the audience members.</a:t>
            </a:r>
          </a:p>
          <a:p>
            <a:pPr fontAlgn="auto">
              <a:defRPr/>
            </a:pPr>
            <a:r>
              <a:rPr lang="en-US" sz="3600" dirty="0" smtClean="0">
                <a:solidFill>
                  <a:srgbClr val="0070C0"/>
                </a:solidFill>
              </a:rPr>
              <a:t>Speaker: what are they thinking?</a:t>
            </a:r>
          </a:p>
          <a:p>
            <a:pPr fontAlgn="auto">
              <a:defRPr/>
            </a:pPr>
            <a:r>
              <a:rPr lang="en-US" sz="3600" dirty="0" smtClean="0">
                <a:solidFill>
                  <a:srgbClr val="0070C0"/>
                </a:solidFill>
              </a:rPr>
              <a:t>Audience: could he/she be right?</a:t>
            </a:r>
            <a:endParaRPr lang="en-US" sz="36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PS11e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S11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528</TotalTime>
  <Words>685</Words>
  <Application>Microsoft Office PowerPoint</Application>
  <PresentationFormat>On-screen Show (4:3)</PresentationFormat>
  <Paragraphs>138</Paragraphs>
  <Slides>44</Slides>
  <Notes>44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8" baseType="lpstr">
      <vt:lpstr>Trebuchet MS</vt:lpstr>
      <vt:lpstr>Arial</vt:lpstr>
      <vt:lpstr>Calibri</vt:lpstr>
      <vt:lpstr>APS11e Master</vt:lpstr>
      <vt:lpstr>Slide 1</vt:lpstr>
      <vt:lpstr>Persuasion</vt:lpstr>
      <vt:lpstr>Ethics and Persuasion</vt:lpstr>
      <vt:lpstr>Ethics and Persuasion</vt:lpstr>
      <vt:lpstr>Ethics and Persuasion</vt:lpstr>
      <vt:lpstr>Ethics and Persuasion</vt:lpstr>
      <vt:lpstr>Target Audience</vt:lpstr>
      <vt:lpstr>Degrees of Persuasion</vt:lpstr>
      <vt:lpstr>Mental Dialogue</vt:lpstr>
      <vt:lpstr>Persuasive Speeches</vt:lpstr>
      <vt:lpstr>Question of Fact</vt:lpstr>
      <vt:lpstr>Question of Fact</vt:lpstr>
      <vt:lpstr>Question of Fact</vt:lpstr>
      <vt:lpstr>Question of Value</vt:lpstr>
      <vt:lpstr>Question of Value</vt:lpstr>
      <vt:lpstr>Question of Value</vt:lpstr>
      <vt:lpstr>Question of Policy</vt:lpstr>
      <vt:lpstr>Passive Agreement</vt:lpstr>
      <vt:lpstr>Passive Agreement</vt:lpstr>
      <vt:lpstr>Immediate Action</vt:lpstr>
      <vt:lpstr>Immediate Action</vt:lpstr>
      <vt:lpstr>Calling for Action</vt:lpstr>
      <vt:lpstr>Policy Issues</vt:lpstr>
      <vt:lpstr>Need</vt:lpstr>
      <vt:lpstr>Plan</vt:lpstr>
      <vt:lpstr>Presenting Plan</vt:lpstr>
      <vt:lpstr>Practicality</vt:lpstr>
      <vt:lpstr>Addressing Practicality</vt:lpstr>
      <vt:lpstr>Policy Organization</vt:lpstr>
      <vt:lpstr>Problem-Solution</vt:lpstr>
      <vt:lpstr>Problem-Solution</vt:lpstr>
      <vt:lpstr>Problem-Solution</vt:lpstr>
      <vt:lpstr>Problem-Cause-Solution</vt:lpstr>
      <vt:lpstr>Problem-Cause-Solution</vt:lpstr>
      <vt:lpstr>Problem-Cause-Solution</vt:lpstr>
      <vt:lpstr>Problem-Cause-Solution</vt:lpstr>
      <vt:lpstr>Comparative Advantages</vt:lpstr>
      <vt:lpstr>Slide 38</vt:lpstr>
      <vt:lpstr>Comparative Advantages</vt:lpstr>
      <vt:lpstr>Motivated Sequence</vt:lpstr>
      <vt:lpstr>Motivated Sequence</vt:lpstr>
      <vt:lpstr>Motivated Sequence</vt:lpstr>
      <vt:lpstr>Sample Speech</vt:lpstr>
      <vt:lpstr>Slide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APS 11e</dc:title>
  <dc:creator>APS 11e</dc:creator>
  <cp:lastModifiedBy>Lenovo User</cp:lastModifiedBy>
  <cp:revision>121</cp:revision>
  <dcterms:created xsi:type="dcterms:W3CDTF">2011-07-12T18:06:15Z</dcterms:created>
  <dcterms:modified xsi:type="dcterms:W3CDTF">2012-04-19T03:08:56Z</dcterms:modified>
</cp:coreProperties>
</file>